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sldIdLst>
    <p:sldId id="256" r:id="rId5"/>
    <p:sldId id="265" r:id="rId6"/>
    <p:sldId id="274" r:id="rId7"/>
    <p:sldId id="264" r:id="rId8"/>
    <p:sldId id="273" r:id="rId9"/>
    <p:sldId id="276" r:id="rId10"/>
    <p:sldId id="277" r:id="rId11"/>
    <p:sldId id="278" r:id="rId12"/>
    <p:sldId id="279" r:id="rId13"/>
    <p:sldId id="275" r:id="rId14"/>
    <p:sldId id="267" r:id="rId15"/>
    <p:sldId id="281" r:id="rId16"/>
    <p:sldId id="283" r:id="rId17"/>
    <p:sldId id="268" r:id="rId18"/>
    <p:sldId id="285" r:id="rId19"/>
    <p:sldId id="290" r:id="rId20"/>
    <p:sldId id="286" r:id="rId21"/>
    <p:sldId id="289" r:id="rId22"/>
    <p:sldId id="263" r:id="rId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6855"/>
    <a:srgbClr val="0E52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1" autoAdjust="0"/>
    <p:restoredTop sz="94660"/>
  </p:normalViewPr>
  <p:slideViewPr>
    <p:cSldViewPr snapToGrid="0" snapToObjects="1">
      <p:cViewPr varScale="1">
        <p:scale>
          <a:sx n="178" d="100"/>
          <a:sy n="178" d="100"/>
        </p:scale>
        <p:origin x="176" y="216"/>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ig Data Analytics - Title Slide - Backgrou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968" cy="5143500"/>
          </a:xfrm>
          <a:prstGeom prst="rect">
            <a:avLst/>
          </a:prstGeom>
        </p:spPr>
      </p:pic>
      <p:sp>
        <p:nvSpPr>
          <p:cNvPr id="2" name="Title 1"/>
          <p:cNvSpPr>
            <a:spLocks noGrp="1"/>
          </p:cNvSpPr>
          <p:nvPr>
            <p:ph type="ctrTitle"/>
          </p:nvPr>
        </p:nvSpPr>
        <p:spPr>
          <a:xfrm>
            <a:off x="309880" y="368459"/>
            <a:ext cx="7772400" cy="759301"/>
          </a:xfrm>
        </p:spPr>
        <p:txBody>
          <a:bodyPr>
            <a:normAutofit/>
          </a:bodyPr>
          <a:lstStyle>
            <a:lvl1pPr algn="l">
              <a:defRPr sz="3200" b="1">
                <a:solidFill>
                  <a:srgbClr val="136855"/>
                </a:solidFill>
              </a:defRPr>
            </a:lvl1pPr>
          </a:lstStyle>
          <a:p>
            <a:r>
              <a:rPr lang="en-US" dirty="0"/>
              <a:t>Click to edit Master title style</a:t>
            </a:r>
          </a:p>
        </p:txBody>
      </p:sp>
      <p:sp>
        <p:nvSpPr>
          <p:cNvPr id="3" name="Subtitle 2"/>
          <p:cNvSpPr>
            <a:spLocks noGrp="1"/>
          </p:cNvSpPr>
          <p:nvPr>
            <p:ph type="subTitle" idx="1"/>
          </p:nvPr>
        </p:nvSpPr>
        <p:spPr>
          <a:xfrm>
            <a:off x="309880" y="1145858"/>
            <a:ext cx="3906520" cy="1314450"/>
          </a:xfrm>
        </p:spPr>
        <p:txBody>
          <a:bodyPr>
            <a:norm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340360" y="4767263"/>
            <a:ext cx="2133600" cy="273844"/>
          </a:xfrm>
        </p:spPr>
        <p:txBody>
          <a:bodyPr/>
          <a:lstStyle>
            <a:lvl1pPr algn="l">
              <a:defRPr/>
            </a:lvl1pPr>
          </a:lstStyle>
          <a:p>
            <a:fld id="{AF88E988-FB04-AB4E-BE5A-59F242AF7F7A}" type="slidenum">
              <a:rPr lang="en-US" smtClean="0"/>
              <a:pPr/>
              <a:t>‹#›</a:t>
            </a:fld>
            <a:endParaRPr lang="en-US" dirty="0"/>
          </a:p>
        </p:txBody>
      </p:sp>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Big Data Analytics - Slide Backgrounds_Artboard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2223" cy="5143500"/>
          </a:xfrm>
          <a:prstGeom prst="rect">
            <a:avLst/>
          </a:prstGeom>
        </p:spPr>
      </p:pic>
      <p:sp>
        <p:nvSpPr>
          <p:cNvPr id="2" name="Title 1"/>
          <p:cNvSpPr>
            <a:spLocks noGrp="1"/>
          </p:cNvSpPr>
          <p:nvPr>
            <p:ph type="title"/>
          </p:nvPr>
        </p:nvSpPr>
        <p:spPr>
          <a:xfrm>
            <a:off x="1717040" y="205979"/>
            <a:ext cx="6969760" cy="857250"/>
          </a:xfrm>
        </p:spPr>
        <p:txBody>
          <a:bodyPr>
            <a:normAutofit/>
          </a:bodyPr>
          <a:lstStyle>
            <a:lvl1pPr algn="l">
              <a:defRPr sz="2800" b="1">
                <a:solidFill>
                  <a:srgbClr val="136855"/>
                </a:solidFill>
              </a:defRPr>
            </a:lvl1pPr>
          </a:lstStyle>
          <a:p>
            <a:r>
              <a:rPr lang="en-US" dirty="0"/>
              <a:t>Click to edit Master title style</a:t>
            </a:r>
          </a:p>
        </p:txBody>
      </p:sp>
      <p:sp>
        <p:nvSpPr>
          <p:cNvPr id="3" name="Content Placeholder 2"/>
          <p:cNvSpPr>
            <a:spLocks noGrp="1"/>
          </p:cNvSpPr>
          <p:nvPr>
            <p:ph idx="1"/>
          </p:nvPr>
        </p:nvSpPr>
        <p:spPr>
          <a:xfrm>
            <a:off x="1717040" y="1200151"/>
            <a:ext cx="6969760" cy="3394472"/>
          </a:xfrm>
        </p:spPr>
        <p:txBody>
          <a:bodyPr>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b="1"/>
            </a:lvl1pPr>
          </a:lstStyle>
          <a:p>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Big Data Analytics - Slide Backgrounds_Artboard 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295593" y="2042399"/>
            <a:ext cx="5724207" cy="1021556"/>
          </a:xfrm>
        </p:spPr>
        <p:txBody>
          <a:bodyPr anchor="t">
            <a:noAutofit/>
          </a:bodyPr>
          <a:lstStyle>
            <a:lvl1pPr algn="l">
              <a:defRPr sz="28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295593" y="3200400"/>
            <a:ext cx="7772400" cy="82296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5" name="Picture 14" descr="Big Data Analytics - Slide Backgrounds_Artboard 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11" name="Content Placeholder 2"/>
          <p:cNvSpPr>
            <a:spLocks noGrp="1"/>
          </p:cNvSpPr>
          <p:nvPr>
            <p:ph sz="half" idx="10"/>
          </p:nvPr>
        </p:nvSpPr>
        <p:spPr>
          <a:xfrm>
            <a:off x="355600" y="1151335"/>
            <a:ext cx="376936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5191760" y="1151336"/>
            <a:ext cx="338328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
        <p:nvSpPr>
          <p:cNvPr id="5" name="Text Placeholder 4"/>
          <p:cNvSpPr>
            <a:spLocks noGrp="1"/>
          </p:cNvSpPr>
          <p:nvPr>
            <p:ph type="body" sz="quarter" idx="3"/>
          </p:nvPr>
        </p:nvSpPr>
        <p:spPr>
          <a:xfrm>
            <a:off x="5191761" y="528321"/>
            <a:ext cx="338328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Text Placeholder 4"/>
          <p:cNvSpPr>
            <a:spLocks noGrp="1"/>
          </p:cNvSpPr>
          <p:nvPr>
            <p:ph type="body" sz="quarter" idx="13"/>
          </p:nvPr>
        </p:nvSpPr>
        <p:spPr>
          <a:xfrm>
            <a:off x="355600" y="528321"/>
            <a:ext cx="376936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48682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pic>
        <p:nvPicPr>
          <p:cNvPr id="4" name="Picture 3" descr="Big Data Analytics - Slide Backgrounds_Artboard 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11" name="Content Placeholder 2"/>
          <p:cNvSpPr>
            <a:spLocks noGrp="1"/>
          </p:cNvSpPr>
          <p:nvPr>
            <p:ph sz="half" idx="10"/>
          </p:nvPr>
        </p:nvSpPr>
        <p:spPr>
          <a:xfrm>
            <a:off x="355600" y="379175"/>
            <a:ext cx="8402320" cy="1998265"/>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355600" y="2794001"/>
            <a:ext cx="8402320" cy="1973262"/>
          </a:xfrm>
        </p:spPr>
        <p:txBody>
          <a:bodyPr>
            <a:normAutofit/>
          </a:bodyPr>
          <a:lstStyle>
            <a:lvl1pPr>
              <a:defRPr sz="1600">
                <a:solidFill>
                  <a:srgbClr val="FFFFFF"/>
                </a:solidFill>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056948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Main Point">
    <p:spTree>
      <p:nvGrpSpPr>
        <p:cNvPr id="1" name=""/>
        <p:cNvGrpSpPr/>
        <p:nvPr/>
      </p:nvGrpSpPr>
      <p:grpSpPr>
        <a:xfrm>
          <a:off x="0" y="0"/>
          <a:ext cx="0" cy="0"/>
          <a:chOff x="0" y="0"/>
          <a:chExt cx="0" cy="0"/>
        </a:xfrm>
      </p:grpSpPr>
      <p:pic>
        <p:nvPicPr>
          <p:cNvPr id="8" name="Picture 7" descr="Big Data Analytics - Slide Backgrounds_Artboard 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863600" y="843280"/>
            <a:ext cx="7416800" cy="3403600"/>
          </a:xfrm>
        </p:spPr>
        <p:txBody>
          <a:bodyPr>
            <a:normAutofit/>
          </a:bodyPr>
          <a:lstStyle>
            <a:lvl1pPr>
              <a:defRPr sz="2800"/>
            </a:lvl1pPr>
          </a:lstStyle>
          <a:p>
            <a:r>
              <a:rPr lang="en-US" dirty="0"/>
              <a:t>Click to edit Master title style</a:t>
            </a:r>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ast Slide">
    <p:spTree>
      <p:nvGrpSpPr>
        <p:cNvPr id="1" name=""/>
        <p:cNvGrpSpPr/>
        <p:nvPr/>
      </p:nvGrpSpPr>
      <p:grpSpPr>
        <a:xfrm>
          <a:off x="0" y="0"/>
          <a:ext cx="0" cy="0"/>
          <a:chOff x="0" y="0"/>
          <a:chExt cx="0" cy="0"/>
        </a:xfrm>
      </p:grpSpPr>
      <p:pic>
        <p:nvPicPr>
          <p:cNvPr id="6" name="Picture 5" descr="Big Data Analytics - Slide Backgrounds_Artboard 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5" name="TextBox 4"/>
          <p:cNvSpPr txBox="1"/>
          <p:nvPr userDrawn="1"/>
        </p:nvSpPr>
        <p:spPr>
          <a:xfrm>
            <a:off x="3413760" y="914400"/>
            <a:ext cx="5120640" cy="2031325"/>
          </a:xfrm>
          <a:prstGeom prst="rect">
            <a:avLst/>
          </a:prstGeom>
          <a:noFill/>
        </p:spPr>
        <p:txBody>
          <a:bodyPr wrap="square" rtlCol="0">
            <a:spAutoFit/>
          </a:bodyPr>
          <a:lstStyle/>
          <a:p>
            <a:r>
              <a:rPr lang="en-US" sz="1400" dirty="0">
                <a:solidFill>
                  <a:schemeClr val="tx1">
                    <a:lumMod val="65000"/>
                    <a:lumOff val="35000"/>
                  </a:schemeClr>
                </a:solidFill>
              </a:rPr>
              <a:t>© All rights reserved. All content within our courses, such as this video, is protected by copyright and is owned by the course author or unless otherwise stated.  Third party copyrighted materials (for example, images and text) have either been licensed for use in any given course, or have  been copied under an exception or limitation in Canadian Copyright law. For further information, please contact the McMaster University Centre for Continuing Education </a:t>
            </a:r>
            <a:r>
              <a:rPr lang="en-US" sz="1400" dirty="0" err="1">
                <a:solidFill>
                  <a:schemeClr val="tx1">
                    <a:lumMod val="65000"/>
                    <a:lumOff val="35000"/>
                  </a:schemeClr>
                </a:solidFill>
              </a:rPr>
              <a:t>ccecrsdv@mcmaster.ca</a:t>
            </a:r>
            <a:r>
              <a:rPr lang="en-US" sz="1400" dirty="0">
                <a:solidFill>
                  <a:schemeClr val="tx1">
                    <a:lumMod val="65000"/>
                    <a:lumOff val="35000"/>
                  </a:schemeClr>
                </a:solidFill>
              </a:rPr>
              <a:t>.</a:t>
            </a:r>
          </a:p>
        </p:txBody>
      </p:sp>
    </p:spTree>
    <p:extLst>
      <p:ext uri="{BB962C8B-B14F-4D97-AF65-F5344CB8AC3E}">
        <p14:creationId xmlns:p14="http://schemas.microsoft.com/office/powerpoint/2010/main" val="2458293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11/17/18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60" r:id="rId4"/>
    <p:sldLayoutId id="2147493464" r:id="rId5"/>
    <p:sldLayoutId id="2147493461" r:id="rId6"/>
    <p:sldLayoutId id="2147493462" r:id="rId7"/>
    <p:sldLayoutId id="2147493465"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CA" dirty="0"/>
              <a:t>Clustering</a:t>
            </a:r>
            <a:endParaRPr lang="en-US" dirty="0"/>
          </a:p>
        </p:txBody>
      </p:sp>
      <p:sp>
        <p:nvSpPr>
          <p:cNvPr id="3" name="Subtitle 2"/>
          <p:cNvSpPr>
            <a:spLocks noGrp="1"/>
          </p:cNvSpPr>
          <p:nvPr>
            <p:ph type="subTitle" idx="1"/>
          </p:nvPr>
        </p:nvSpPr>
        <p:spPr/>
        <p:txBody>
          <a:bodyPr>
            <a:normAutofit/>
          </a:bodyPr>
          <a:lstStyle/>
          <a:p>
            <a:endParaRPr lang="en-CA" sz="1200" dirty="0"/>
          </a:p>
          <a:p>
            <a:endParaRPr lang="en-CA" sz="1200" dirty="0"/>
          </a:p>
        </p:txBody>
      </p:sp>
    </p:spTree>
    <p:extLst>
      <p:ext uri="{BB962C8B-B14F-4D97-AF65-F5344CB8AC3E}">
        <p14:creationId xmlns:p14="http://schemas.microsoft.com/office/powerpoint/2010/main" val="3774832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3FFA-BEDB-4FF3-A1C5-5A01EF9F2CF4}"/>
              </a:ext>
            </a:extLst>
          </p:cNvPr>
          <p:cNvSpPr>
            <a:spLocks noGrp="1"/>
          </p:cNvSpPr>
          <p:nvPr>
            <p:ph type="title"/>
          </p:nvPr>
        </p:nvSpPr>
        <p:spPr/>
        <p:txBody>
          <a:bodyPr/>
          <a:lstStyle/>
          <a:p>
            <a:r>
              <a:rPr lang="en-US" dirty="0"/>
              <a:t>Clustering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E040D4-2FD4-43DF-847C-1092788FA6A0}"/>
                  </a:ext>
                </a:extLst>
              </p:cNvPr>
              <p:cNvSpPr>
                <a:spLocks noGrp="1"/>
              </p:cNvSpPr>
              <p:nvPr>
                <p:ph idx="1"/>
              </p:nvPr>
            </p:nvSpPr>
            <p:spPr/>
            <p:txBody>
              <a:bodyPr>
                <a:normAutofit/>
              </a:bodyPr>
              <a:lstStyle/>
              <a:p>
                <a:r>
                  <a:rPr lang="en-CA" dirty="0"/>
                  <a:t>Objective or cost function or rule to be evaluated during the process of clustering </a:t>
                </a:r>
              </a:p>
              <a:p>
                <a:r>
                  <a:rPr lang="en-CA" dirty="0"/>
                  <a:t>Examples: </a:t>
                </a:r>
                <a:endParaRPr lang="en-CA" dirty="0">
                  <a:effectLst/>
                </a:endParaRPr>
              </a:p>
              <a:p>
                <a:pPr lvl="1"/>
                <a:r>
                  <a:rPr lang="en-CA" dirty="0"/>
                  <a:t>Min sum of squared errors from reference or statistics (means, modes) </a:t>
                </a:r>
                <a:endParaRPr lang="en-CA" dirty="0">
                  <a:effectLst/>
                </a:endParaRPr>
              </a:p>
              <a:p>
                <a:pPr lvl="1"/>
                <a:r>
                  <a:rPr lang="en-CA" dirty="0"/>
                  <a:t>Min intra-cluster distances </a:t>
                </a:r>
                <a:endParaRPr lang="en-CA" dirty="0">
                  <a:effectLst/>
                </a:endParaRPr>
              </a:p>
              <a:p>
                <a:pPr lvl="1"/>
                <a:r>
                  <a:rPr lang="en-CA" dirty="0"/>
                  <a:t>Max inter-cluster distances </a:t>
                </a:r>
                <a:endParaRPr lang="en-CA" dirty="0">
                  <a:effectLst/>
                </a:endParaRPr>
              </a:p>
              <a:p>
                <a:pPr lvl="1"/>
                <a:r>
                  <a:rPr lang="en-CA" dirty="0"/>
                  <a:t>Max number of common neighbors </a:t>
                </a:r>
                <a:endParaRPr lang="en-CA" dirty="0">
                  <a:effectLst/>
                </a:endParaRPr>
              </a:p>
              <a:p>
                <a:pPr lvl="1"/>
                <a:r>
                  <a:rPr lang="en-CA" dirty="0"/>
                  <a:t>Distance Density </a:t>
                </a:r>
                <a:endParaRPr lang="en-CA" dirty="0">
                  <a:effectLst/>
                </a:endParaRPr>
              </a:p>
              <a:p>
                <a:pPr marL="0" indent="0">
                  <a:buNone/>
                </a:pPr>
                <a14:m>
                  <m:oMathPara xmlns:m="http://schemas.openxmlformats.org/officeDocument/2006/math">
                    <m:oMathParaPr>
                      <m:jc m:val="centerGroup"/>
                    </m:oMathParaPr>
                    <m:oMath xmlns:m="http://schemas.openxmlformats.org/officeDocument/2006/math">
                      <m:sSup>
                        <m:sSupPr>
                          <m:ctrlPr>
                            <a:rPr lang="en-US" i="1" baseline="30000" smtClean="0">
                              <a:latin typeface="Cambria Math" panose="02040503050406030204" pitchFamily="18" charset="0"/>
                            </a:rPr>
                          </m:ctrlPr>
                        </m:sSupPr>
                        <m:e/>
                        <m:sup/>
                      </m:sSup>
                    </m:oMath>
                  </m:oMathPara>
                </a14:m>
                <a:endParaRPr lang="en-US" baseline="30000" dirty="0"/>
              </a:p>
            </p:txBody>
          </p:sp>
        </mc:Choice>
        <mc:Fallback xmlns="">
          <p:sp>
            <p:nvSpPr>
              <p:cNvPr id="3" name="Content Placeholder 2">
                <a:extLst>
                  <a:ext uri="{FF2B5EF4-FFF2-40B4-BE49-F238E27FC236}">
                    <a16:creationId xmlns:a16="http://schemas.microsoft.com/office/drawing/2014/main" id="{C7E040D4-2FD4-43DF-847C-1092788FA6A0}"/>
                  </a:ext>
                </a:extLst>
              </p:cNvPr>
              <p:cNvSpPr>
                <a:spLocks noGrp="1" noRot="1" noChangeAspect="1" noMove="1" noResize="1" noEditPoints="1" noAdjustHandles="1" noChangeArrowheads="1" noChangeShapeType="1" noTextEdit="1"/>
              </p:cNvSpPr>
              <p:nvPr>
                <p:ph idx="1"/>
              </p:nvPr>
            </p:nvSpPr>
            <p:spPr>
              <a:blipFill>
                <a:blip r:embed="rId2"/>
                <a:stretch>
                  <a:fillRect l="-364" t="-373"/>
                </a:stretch>
              </a:blipFill>
            </p:spPr>
            <p:txBody>
              <a:bodyPr/>
              <a:lstStyle/>
              <a:p>
                <a:r>
                  <a:rPr lang="en-US">
                    <a:noFill/>
                  </a:rPr>
                  <a:t> </a:t>
                </a:r>
              </a:p>
            </p:txBody>
          </p:sp>
        </mc:Fallback>
      </mc:AlternateContent>
    </p:spTree>
    <p:extLst>
      <p:ext uri="{BB962C8B-B14F-4D97-AF65-F5344CB8AC3E}">
        <p14:creationId xmlns:p14="http://schemas.microsoft.com/office/powerpoint/2010/main" val="981165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D2188-FCC3-468F-80B6-B01FEB36E063}"/>
              </a:ext>
            </a:extLst>
          </p:cNvPr>
          <p:cNvSpPr>
            <a:spLocks noGrp="1"/>
          </p:cNvSpPr>
          <p:nvPr>
            <p:ph type="title"/>
          </p:nvPr>
        </p:nvSpPr>
        <p:spPr/>
        <p:txBody>
          <a:bodyPr/>
          <a:lstStyle/>
          <a:p>
            <a:r>
              <a:rPr lang="en-US" dirty="0"/>
              <a:t>Clustering algorithms</a:t>
            </a:r>
          </a:p>
        </p:txBody>
      </p:sp>
      <p:sp>
        <p:nvSpPr>
          <p:cNvPr id="3" name="Content Placeholder 2">
            <a:extLst>
              <a:ext uri="{FF2B5EF4-FFF2-40B4-BE49-F238E27FC236}">
                <a16:creationId xmlns:a16="http://schemas.microsoft.com/office/drawing/2014/main" id="{46998D0D-BAB9-4216-B628-67FD859B1841}"/>
              </a:ext>
            </a:extLst>
          </p:cNvPr>
          <p:cNvSpPr>
            <a:spLocks noGrp="1"/>
          </p:cNvSpPr>
          <p:nvPr>
            <p:ph idx="1"/>
          </p:nvPr>
        </p:nvSpPr>
        <p:spPr/>
        <p:txBody>
          <a:bodyPr>
            <a:normAutofit lnSpcReduction="10000"/>
          </a:bodyPr>
          <a:lstStyle/>
          <a:p>
            <a:r>
              <a:rPr lang="en-US" dirty="0"/>
              <a:t>There are different types of clustering algorithms:</a:t>
            </a:r>
          </a:p>
          <a:p>
            <a:pPr lvl="1"/>
            <a:r>
              <a:rPr lang="en-US" dirty="0"/>
              <a:t>Hard clustering: data points are assigned to one group or another</a:t>
            </a:r>
          </a:p>
          <a:p>
            <a:pPr lvl="1"/>
            <a:r>
              <a:rPr lang="en-US" dirty="0"/>
              <a:t>Soft clustering: data points are assigned a probability of belonging to one group or another</a:t>
            </a:r>
          </a:p>
          <a:p>
            <a:r>
              <a:rPr lang="en-US" dirty="0"/>
              <a:t>Similarity based clustering vs. feature based clustering:</a:t>
            </a:r>
          </a:p>
          <a:p>
            <a:pPr lvl="1"/>
            <a:r>
              <a:rPr lang="en-US" dirty="0"/>
              <a:t>Similarity: for N examples, and </a:t>
            </a:r>
            <a:r>
              <a:rPr lang="en-US" dirty="0" err="1"/>
              <a:t>NxN</a:t>
            </a:r>
            <a:r>
              <a:rPr lang="en-US" dirty="0"/>
              <a:t> distance matrix is input</a:t>
            </a:r>
          </a:p>
          <a:p>
            <a:pPr lvl="1"/>
            <a:r>
              <a:rPr lang="en-US" dirty="0"/>
              <a:t>Feature-based: for N examples, and </a:t>
            </a:r>
            <a:r>
              <a:rPr lang="en-US" dirty="0" err="1"/>
              <a:t>NxD</a:t>
            </a:r>
            <a:r>
              <a:rPr lang="en-US" dirty="0"/>
              <a:t> matrix (like a </a:t>
            </a:r>
            <a:r>
              <a:rPr lang="en-US" dirty="0" err="1"/>
              <a:t>DataFrame</a:t>
            </a:r>
            <a:r>
              <a:rPr lang="en-US" dirty="0"/>
              <a:t>) is the input</a:t>
            </a:r>
          </a:p>
          <a:p>
            <a:r>
              <a:rPr lang="en-US" dirty="0"/>
              <a:t>Flat vs. Hierarchical clustering:</a:t>
            </a:r>
          </a:p>
          <a:p>
            <a:pPr lvl="2"/>
            <a:r>
              <a:rPr lang="en-US" dirty="0"/>
              <a:t>Flat or partitional clustering: objects are organized into disjoint groups (number of groups, K, must be specified)</a:t>
            </a:r>
          </a:p>
          <a:p>
            <a:pPr lvl="2"/>
            <a:r>
              <a:rPr lang="en-US" dirty="0"/>
              <a:t>Hierarchical clustering: a nested tree of partitions is created</a:t>
            </a:r>
          </a:p>
          <a:p>
            <a:pPr lvl="1"/>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1229292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29D29C8-493C-BC4D-ACDE-E72389ECD431}"/>
              </a:ext>
            </a:extLst>
          </p:cNvPr>
          <p:cNvGrpSpPr/>
          <p:nvPr/>
        </p:nvGrpSpPr>
        <p:grpSpPr>
          <a:xfrm>
            <a:off x="1937983" y="544216"/>
            <a:ext cx="6789760" cy="4396274"/>
            <a:chOff x="2006222" y="926353"/>
            <a:chExt cx="6508554" cy="4041432"/>
          </a:xfrm>
        </p:grpSpPr>
        <p:pic>
          <p:nvPicPr>
            <p:cNvPr id="7" name="Picture 6">
              <a:extLst>
                <a:ext uri="{FF2B5EF4-FFF2-40B4-BE49-F238E27FC236}">
                  <a16:creationId xmlns:a16="http://schemas.microsoft.com/office/drawing/2014/main" id="{4073AAAD-9E8E-1240-9E8A-926DD2CA39C3}"/>
                </a:ext>
              </a:extLst>
            </p:cNvPr>
            <p:cNvPicPr>
              <a:picLocks noChangeAspect="1"/>
            </p:cNvPicPr>
            <p:nvPr/>
          </p:nvPicPr>
          <p:blipFill>
            <a:blip r:embed="rId2"/>
            <a:stretch>
              <a:fillRect/>
            </a:stretch>
          </p:blipFill>
          <p:spPr>
            <a:xfrm>
              <a:off x="2006222" y="926353"/>
              <a:ext cx="6508554" cy="4041432"/>
            </a:xfrm>
            <a:prstGeom prst="rect">
              <a:avLst/>
            </a:prstGeom>
          </p:spPr>
        </p:pic>
        <p:sp>
          <p:nvSpPr>
            <p:cNvPr id="8" name="Rectangle 7">
              <a:extLst>
                <a:ext uri="{FF2B5EF4-FFF2-40B4-BE49-F238E27FC236}">
                  <a16:creationId xmlns:a16="http://schemas.microsoft.com/office/drawing/2014/main" id="{19FA757A-FC93-FA46-863D-8272E526CEA8}"/>
                </a:ext>
              </a:extLst>
            </p:cNvPr>
            <p:cNvSpPr/>
            <p:nvPr/>
          </p:nvSpPr>
          <p:spPr>
            <a:xfrm>
              <a:off x="2006222" y="926353"/>
              <a:ext cx="1323833" cy="64314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035E3BEB-B8D3-714C-84D6-83C4B4A7E0A9}"/>
                </a:ext>
              </a:extLst>
            </p:cNvPr>
            <p:cNvSpPr/>
            <p:nvPr/>
          </p:nvSpPr>
          <p:spPr>
            <a:xfrm>
              <a:off x="7685966" y="4387755"/>
              <a:ext cx="605049" cy="384412"/>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774822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D2188-FCC3-468F-80B6-B01FEB36E063}"/>
              </a:ext>
            </a:extLst>
          </p:cNvPr>
          <p:cNvSpPr>
            <a:spLocks noGrp="1"/>
          </p:cNvSpPr>
          <p:nvPr>
            <p:ph type="title"/>
          </p:nvPr>
        </p:nvSpPr>
        <p:spPr/>
        <p:txBody>
          <a:bodyPr/>
          <a:lstStyle/>
          <a:p>
            <a:r>
              <a:rPr lang="en-CA" dirty="0"/>
              <a:t>Hierarchical</a:t>
            </a:r>
            <a:r>
              <a:rPr lang="en-US" dirty="0"/>
              <a:t> algorithms</a:t>
            </a:r>
          </a:p>
        </p:txBody>
      </p:sp>
      <p:sp>
        <p:nvSpPr>
          <p:cNvPr id="3" name="Content Placeholder 2">
            <a:extLst>
              <a:ext uri="{FF2B5EF4-FFF2-40B4-BE49-F238E27FC236}">
                <a16:creationId xmlns:a16="http://schemas.microsoft.com/office/drawing/2014/main" id="{46998D0D-BAB9-4216-B628-67FD859B1841}"/>
              </a:ext>
            </a:extLst>
          </p:cNvPr>
          <p:cNvSpPr>
            <a:spLocks noGrp="1"/>
          </p:cNvSpPr>
          <p:nvPr>
            <p:ph idx="1"/>
          </p:nvPr>
        </p:nvSpPr>
        <p:spPr>
          <a:xfrm>
            <a:off x="1375711" y="1178171"/>
            <a:ext cx="3275419" cy="3394472"/>
          </a:xfrm>
        </p:spPr>
        <p:txBody>
          <a:bodyPr>
            <a:normAutofit lnSpcReduction="10000"/>
          </a:bodyPr>
          <a:lstStyle/>
          <a:p>
            <a:r>
              <a:rPr lang="en-CA" dirty="0"/>
              <a:t>Hierarchical: nested sets of clusters </a:t>
            </a:r>
          </a:p>
          <a:p>
            <a:r>
              <a:rPr lang="en-CA" dirty="0"/>
              <a:t>Sometimes called connectivity based clustering </a:t>
            </a:r>
          </a:p>
          <a:p>
            <a:pPr lvl="1"/>
            <a:r>
              <a:rPr lang="en-CA" dirty="0"/>
              <a:t>Agglomerative: start with each pattern in one cluster and merge close clusters until stopping criteria is satisfied </a:t>
            </a:r>
          </a:p>
          <a:p>
            <a:pPr lvl="1"/>
            <a:r>
              <a:rPr lang="en-CA" dirty="0"/>
              <a:t>Divisive: start with all patterns in one cluster and keep on dividing the dissimilar ones </a:t>
            </a:r>
          </a:p>
          <a:p>
            <a:pPr lvl="1"/>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p:txBody>
      </p:sp>
      <p:grpSp>
        <p:nvGrpSpPr>
          <p:cNvPr id="6" name="Group 5">
            <a:extLst>
              <a:ext uri="{FF2B5EF4-FFF2-40B4-BE49-F238E27FC236}">
                <a16:creationId xmlns:a16="http://schemas.microsoft.com/office/drawing/2014/main" id="{4CFD6C85-0D15-2C4F-A5CD-FDC86C70F386}"/>
              </a:ext>
            </a:extLst>
          </p:cNvPr>
          <p:cNvGrpSpPr/>
          <p:nvPr/>
        </p:nvGrpSpPr>
        <p:grpSpPr>
          <a:xfrm>
            <a:off x="4591153" y="1200151"/>
            <a:ext cx="4561636" cy="2627618"/>
            <a:chOff x="4292219" y="2390108"/>
            <a:chExt cx="4701655" cy="2627618"/>
          </a:xfrm>
        </p:grpSpPr>
        <p:pic>
          <p:nvPicPr>
            <p:cNvPr id="4" name="Picture 3">
              <a:extLst>
                <a:ext uri="{FF2B5EF4-FFF2-40B4-BE49-F238E27FC236}">
                  <a16:creationId xmlns:a16="http://schemas.microsoft.com/office/drawing/2014/main" id="{F78B4EA5-7E2C-144C-855C-B0F1D30D5D17}"/>
                </a:ext>
              </a:extLst>
            </p:cNvPr>
            <p:cNvPicPr>
              <a:picLocks noChangeAspect="1"/>
            </p:cNvPicPr>
            <p:nvPr/>
          </p:nvPicPr>
          <p:blipFill>
            <a:blip r:embed="rId2"/>
            <a:stretch>
              <a:fillRect/>
            </a:stretch>
          </p:blipFill>
          <p:spPr>
            <a:xfrm>
              <a:off x="4292220" y="2390108"/>
              <a:ext cx="4701654" cy="2627618"/>
            </a:xfrm>
            <a:prstGeom prst="rect">
              <a:avLst/>
            </a:prstGeom>
          </p:spPr>
        </p:pic>
        <p:sp>
          <p:nvSpPr>
            <p:cNvPr id="5" name="Rectangle 4">
              <a:extLst>
                <a:ext uri="{FF2B5EF4-FFF2-40B4-BE49-F238E27FC236}">
                  <a16:creationId xmlns:a16="http://schemas.microsoft.com/office/drawing/2014/main" id="{EFF65E65-E6CC-6948-83E7-53422C2CBEF4}"/>
                </a:ext>
              </a:extLst>
            </p:cNvPr>
            <p:cNvSpPr/>
            <p:nvPr/>
          </p:nvSpPr>
          <p:spPr>
            <a:xfrm>
              <a:off x="4292219" y="2390108"/>
              <a:ext cx="838009" cy="562686"/>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11370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F00E-7671-4D05-B5EB-42DB77437EA0}"/>
              </a:ext>
            </a:extLst>
          </p:cNvPr>
          <p:cNvSpPr>
            <a:spLocks noGrp="1"/>
          </p:cNvSpPr>
          <p:nvPr>
            <p:ph type="title"/>
          </p:nvPr>
        </p:nvSpPr>
        <p:spPr/>
        <p:txBody>
          <a:bodyPr/>
          <a:lstStyle/>
          <a:p>
            <a:r>
              <a:rPr lang="en-US" dirty="0"/>
              <a:t>K-means Clustering</a:t>
            </a:r>
          </a:p>
        </p:txBody>
      </p:sp>
      <p:sp>
        <p:nvSpPr>
          <p:cNvPr id="3" name="Content Placeholder 2">
            <a:extLst>
              <a:ext uri="{FF2B5EF4-FFF2-40B4-BE49-F238E27FC236}">
                <a16:creationId xmlns:a16="http://schemas.microsoft.com/office/drawing/2014/main" id="{E80FF2D7-103B-4C8C-AE30-2E8F61C0695C}"/>
              </a:ext>
            </a:extLst>
          </p:cNvPr>
          <p:cNvSpPr>
            <a:spLocks noGrp="1"/>
          </p:cNvSpPr>
          <p:nvPr>
            <p:ph idx="1"/>
          </p:nvPr>
        </p:nvSpPr>
        <p:spPr/>
        <p:txBody>
          <a:bodyPr>
            <a:normAutofit/>
          </a:bodyPr>
          <a:lstStyle/>
          <a:p>
            <a:r>
              <a:rPr lang="en-CA" dirty="0"/>
              <a:t>Most commonly used clustering algorithm in this type </a:t>
            </a:r>
          </a:p>
          <a:p>
            <a:pPr lvl="1"/>
            <a:r>
              <a:rPr lang="en-CA" dirty="0"/>
              <a:t>Choose K cluster centers [</a:t>
            </a:r>
            <a:r>
              <a:rPr lang="en-CA" i="1" dirty="0"/>
              <a:t>m</a:t>
            </a:r>
            <a:r>
              <a:rPr lang="en-CA" dirty="0"/>
              <a:t>1,</a:t>
            </a:r>
            <a:r>
              <a:rPr lang="en-CA" i="1" dirty="0"/>
              <a:t>mk</a:t>
            </a:r>
            <a:r>
              <a:rPr lang="en-CA" dirty="0"/>
              <a:t>]by selecting randomly K patterns </a:t>
            </a:r>
          </a:p>
          <a:p>
            <a:pPr lvl="1"/>
            <a:r>
              <a:rPr lang="en-CA" b="1" dirty="0"/>
              <a:t>Repeat </a:t>
            </a:r>
            <a:endParaRPr lang="en-CA" dirty="0"/>
          </a:p>
          <a:p>
            <a:pPr lvl="1"/>
            <a:r>
              <a:rPr lang="en-CA" dirty="0"/>
              <a:t>Distribute patterns among clusters using similarity measure </a:t>
            </a:r>
          </a:p>
          <a:p>
            <a:pPr lvl="1"/>
            <a:r>
              <a:rPr lang="en-CA" dirty="0"/>
              <a:t>Compute new cluster centers using the current memberships </a:t>
            </a:r>
          </a:p>
          <a:p>
            <a:pPr lvl="1"/>
            <a:r>
              <a:rPr lang="en-CA" b="1" dirty="0"/>
              <a:t>Until convergence </a:t>
            </a:r>
          </a:p>
          <a:p>
            <a:r>
              <a:rPr lang="en-CA" dirty="0"/>
              <a:t>Convergence can be: </a:t>
            </a:r>
          </a:p>
          <a:p>
            <a:pPr lvl="1"/>
            <a:r>
              <a:rPr lang="en-CA" dirty="0"/>
              <a:t>No change in centers </a:t>
            </a:r>
          </a:p>
          <a:p>
            <a:pPr lvl="1"/>
            <a:r>
              <a:rPr lang="en-CA" dirty="0"/>
              <a:t>Minimum decrease in objective function X </a:t>
            </a:r>
          </a:p>
          <a:p>
            <a:pPr lvl="1"/>
            <a:r>
              <a:rPr lang="en-CA" dirty="0"/>
              <a:t>Minimum reassignment of patterns to new cluster centers </a:t>
            </a:r>
          </a:p>
          <a:p>
            <a:endParaRPr lang="en-CA" dirty="0"/>
          </a:p>
          <a:p>
            <a:endParaRPr lang="en-CA" dirty="0"/>
          </a:p>
          <a:p>
            <a:endParaRPr lang="en-CA" dirty="0"/>
          </a:p>
          <a:p>
            <a:endParaRPr lang="en-CA" dirty="0"/>
          </a:p>
        </p:txBody>
      </p:sp>
    </p:spTree>
    <p:extLst>
      <p:ext uri="{BB962C8B-B14F-4D97-AF65-F5344CB8AC3E}">
        <p14:creationId xmlns:p14="http://schemas.microsoft.com/office/powerpoint/2010/main" val="3774333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F00E-7671-4D05-B5EB-42DB77437EA0}"/>
              </a:ext>
            </a:extLst>
          </p:cNvPr>
          <p:cNvSpPr>
            <a:spLocks noGrp="1"/>
          </p:cNvSpPr>
          <p:nvPr>
            <p:ph type="title"/>
          </p:nvPr>
        </p:nvSpPr>
        <p:spPr/>
        <p:txBody>
          <a:bodyPr/>
          <a:lstStyle/>
          <a:p>
            <a:r>
              <a:rPr lang="en-US" dirty="0"/>
              <a:t>K-means Clustering</a:t>
            </a:r>
          </a:p>
        </p:txBody>
      </p:sp>
      <p:sp>
        <p:nvSpPr>
          <p:cNvPr id="3" name="Content Placeholder 2">
            <a:extLst>
              <a:ext uri="{FF2B5EF4-FFF2-40B4-BE49-F238E27FC236}">
                <a16:creationId xmlns:a16="http://schemas.microsoft.com/office/drawing/2014/main" id="{E80FF2D7-103B-4C8C-AE30-2E8F61C0695C}"/>
              </a:ext>
            </a:extLst>
          </p:cNvPr>
          <p:cNvSpPr>
            <a:spLocks noGrp="1"/>
          </p:cNvSpPr>
          <p:nvPr>
            <p:ph idx="1"/>
          </p:nvPr>
        </p:nvSpPr>
        <p:spPr/>
        <p:txBody>
          <a:bodyPr>
            <a:normAutofit/>
          </a:bodyPr>
          <a:lstStyle/>
          <a:p>
            <a:r>
              <a:rPr lang="en-CA" dirty="0"/>
              <a:t>here are variants of the k-means, that permit merge and split of resulting clusters, or different use of objective function </a:t>
            </a:r>
          </a:p>
          <a:p>
            <a:r>
              <a:rPr lang="en-CA" dirty="0"/>
              <a:t>One variant that can handle categorical data is k-modes, it uses modes rather than mean </a:t>
            </a:r>
          </a:p>
          <a:p>
            <a:pPr marL="457200" lvl="1" indent="0">
              <a:buNone/>
            </a:pPr>
            <a:r>
              <a:rPr lang="en-CA" dirty="0"/>
              <a:t> </a:t>
            </a:r>
          </a:p>
          <a:p>
            <a:endParaRPr lang="en-CA" dirty="0"/>
          </a:p>
          <a:p>
            <a:endParaRPr lang="en-CA" dirty="0"/>
          </a:p>
          <a:p>
            <a:endParaRPr lang="en-CA" dirty="0"/>
          </a:p>
          <a:p>
            <a:endParaRPr lang="en-CA" dirty="0"/>
          </a:p>
        </p:txBody>
      </p:sp>
      <p:pic>
        <p:nvPicPr>
          <p:cNvPr id="4" name="Picture 3">
            <a:extLst>
              <a:ext uri="{FF2B5EF4-FFF2-40B4-BE49-F238E27FC236}">
                <a16:creationId xmlns:a16="http://schemas.microsoft.com/office/drawing/2014/main" id="{1C27C77E-CDA0-0049-BC91-DBB68FC1F5C0}"/>
              </a:ext>
            </a:extLst>
          </p:cNvPr>
          <p:cNvPicPr>
            <a:picLocks noChangeAspect="1"/>
          </p:cNvPicPr>
          <p:nvPr/>
        </p:nvPicPr>
        <p:blipFill>
          <a:blip r:embed="rId2"/>
          <a:stretch>
            <a:fillRect/>
          </a:stretch>
        </p:blipFill>
        <p:spPr>
          <a:xfrm>
            <a:off x="2907127" y="2466643"/>
            <a:ext cx="4589585" cy="2013680"/>
          </a:xfrm>
          <a:prstGeom prst="rect">
            <a:avLst/>
          </a:prstGeom>
        </p:spPr>
      </p:pic>
    </p:spTree>
    <p:extLst>
      <p:ext uri="{BB962C8B-B14F-4D97-AF65-F5344CB8AC3E}">
        <p14:creationId xmlns:p14="http://schemas.microsoft.com/office/powerpoint/2010/main" val="566640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60110-9C6E-8944-8A95-37A40B9FDE12}"/>
              </a:ext>
            </a:extLst>
          </p:cNvPr>
          <p:cNvSpPr>
            <a:spLocks noGrp="1"/>
          </p:cNvSpPr>
          <p:nvPr>
            <p:ph type="title"/>
          </p:nvPr>
        </p:nvSpPr>
        <p:spPr/>
        <p:txBody>
          <a:bodyPr/>
          <a:lstStyle/>
          <a:p>
            <a:r>
              <a:rPr lang="en-US" dirty="0"/>
              <a:t>K-means Clustering</a:t>
            </a:r>
          </a:p>
        </p:txBody>
      </p:sp>
      <p:sp>
        <p:nvSpPr>
          <p:cNvPr id="3" name="Content Placeholder 2">
            <a:extLst>
              <a:ext uri="{FF2B5EF4-FFF2-40B4-BE49-F238E27FC236}">
                <a16:creationId xmlns:a16="http://schemas.microsoft.com/office/drawing/2014/main" id="{A5E872DF-1307-A44D-903D-549D4F37184E}"/>
              </a:ext>
            </a:extLst>
          </p:cNvPr>
          <p:cNvSpPr>
            <a:spLocks noGrp="1"/>
          </p:cNvSpPr>
          <p:nvPr>
            <p:ph idx="1"/>
          </p:nvPr>
        </p:nvSpPr>
        <p:spPr/>
        <p:txBody>
          <a:bodyPr/>
          <a:lstStyle/>
          <a:p>
            <a:pPr marL="0" indent="0">
              <a:buNone/>
            </a:pPr>
            <a:r>
              <a:rPr lang="en-CA" dirty="0"/>
              <a:t>randomly choose k examples as initial centroids </a:t>
            </a:r>
          </a:p>
          <a:p>
            <a:pPr marL="0" indent="0">
              <a:buNone/>
            </a:pPr>
            <a:r>
              <a:rPr lang="en-CA" dirty="0"/>
              <a:t>	while true: </a:t>
            </a:r>
          </a:p>
          <a:p>
            <a:pPr marL="0" indent="0">
              <a:buNone/>
            </a:pPr>
            <a:r>
              <a:rPr lang="en-CA" dirty="0"/>
              <a:t>	create k clusters by assigning</a:t>
            </a:r>
          </a:p>
          <a:p>
            <a:pPr marL="0" indent="0">
              <a:buNone/>
            </a:pPr>
            <a:r>
              <a:rPr lang="en-CA" dirty="0"/>
              <a:t>		 each example to closest centroid </a:t>
            </a:r>
          </a:p>
          <a:p>
            <a:pPr marL="0" indent="0">
              <a:buNone/>
            </a:pPr>
            <a:r>
              <a:rPr lang="en-CA" dirty="0"/>
              <a:t>	compute k new centroids by averaging </a:t>
            </a:r>
          </a:p>
          <a:p>
            <a:pPr marL="0" indent="0">
              <a:buNone/>
            </a:pPr>
            <a:r>
              <a:rPr lang="en-CA" dirty="0"/>
              <a:t>		examples in each cluster </a:t>
            </a:r>
          </a:p>
          <a:p>
            <a:pPr marL="0" indent="0">
              <a:buNone/>
            </a:pPr>
            <a:r>
              <a:rPr lang="en-CA" dirty="0"/>
              <a:t>	if centroids don’t change: </a:t>
            </a:r>
          </a:p>
          <a:p>
            <a:pPr marL="0" indent="0">
              <a:buNone/>
            </a:pPr>
            <a:r>
              <a:rPr lang="en-CA" dirty="0"/>
              <a:t>		break </a:t>
            </a:r>
          </a:p>
          <a:p>
            <a:endParaRPr lang="en-US" dirty="0"/>
          </a:p>
        </p:txBody>
      </p:sp>
    </p:spTree>
    <p:extLst>
      <p:ext uri="{BB962C8B-B14F-4D97-AF65-F5344CB8AC3E}">
        <p14:creationId xmlns:p14="http://schemas.microsoft.com/office/powerpoint/2010/main" val="3717197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F00E-7671-4D05-B5EB-42DB77437EA0}"/>
              </a:ext>
            </a:extLst>
          </p:cNvPr>
          <p:cNvSpPr>
            <a:spLocks noGrp="1"/>
          </p:cNvSpPr>
          <p:nvPr>
            <p:ph type="title"/>
          </p:nvPr>
        </p:nvSpPr>
        <p:spPr/>
        <p:txBody>
          <a:bodyPr/>
          <a:lstStyle/>
          <a:p>
            <a:r>
              <a:rPr lang="en-US" dirty="0"/>
              <a:t>K-means Clustering</a:t>
            </a:r>
          </a:p>
        </p:txBody>
      </p:sp>
      <p:sp>
        <p:nvSpPr>
          <p:cNvPr id="3" name="Content Placeholder 2">
            <a:extLst>
              <a:ext uri="{FF2B5EF4-FFF2-40B4-BE49-F238E27FC236}">
                <a16:creationId xmlns:a16="http://schemas.microsoft.com/office/drawing/2014/main" id="{E80FF2D7-103B-4C8C-AE30-2E8F61C0695C}"/>
              </a:ext>
            </a:extLst>
          </p:cNvPr>
          <p:cNvSpPr>
            <a:spLocks noGrp="1"/>
          </p:cNvSpPr>
          <p:nvPr>
            <p:ph idx="1"/>
          </p:nvPr>
        </p:nvSpPr>
        <p:spPr>
          <a:xfrm>
            <a:off x="1567571" y="1310008"/>
            <a:ext cx="6969760" cy="3394472"/>
          </a:xfrm>
        </p:spPr>
        <p:txBody>
          <a:bodyPr>
            <a:normAutofit/>
          </a:bodyPr>
          <a:lstStyle/>
          <a:p>
            <a:r>
              <a:rPr lang="en-CA" dirty="0"/>
              <a:t>Pros</a:t>
            </a:r>
          </a:p>
          <a:p>
            <a:pPr lvl="1"/>
            <a:r>
              <a:rPr lang="en-CA" dirty="0"/>
              <a:t>Simple</a:t>
            </a:r>
          </a:p>
          <a:p>
            <a:pPr lvl="1"/>
            <a:r>
              <a:rPr lang="en-CA" dirty="0"/>
              <a:t>Fast for low dimensional data </a:t>
            </a:r>
          </a:p>
          <a:p>
            <a:r>
              <a:rPr lang="en-CA" dirty="0"/>
              <a:t>Cons</a:t>
            </a:r>
          </a:p>
          <a:p>
            <a:pPr lvl="1"/>
            <a:r>
              <a:rPr lang="en-CA" dirty="0"/>
              <a:t>Can’t handle non-globular clusters</a:t>
            </a:r>
          </a:p>
          <a:p>
            <a:pPr lvl="1"/>
            <a:r>
              <a:rPr lang="en-CA" dirty="0"/>
              <a:t>Will not identify outliers</a:t>
            </a:r>
          </a:p>
          <a:p>
            <a:pPr lvl="1"/>
            <a:r>
              <a:rPr lang="en-CA" dirty="0"/>
              <a:t>Restricted to data which has notion of center </a:t>
            </a:r>
          </a:p>
          <a:p>
            <a:pPr lvl="1"/>
            <a:r>
              <a:rPr lang="en-CA" dirty="0"/>
              <a:t>Will have problem with clusters of different sizes </a:t>
            </a:r>
          </a:p>
          <a:p>
            <a:endParaRPr lang="en-CA" dirty="0"/>
          </a:p>
        </p:txBody>
      </p:sp>
      <p:pic>
        <p:nvPicPr>
          <p:cNvPr id="4" name="Picture 3">
            <a:extLst>
              <a:ext uri="{FF2B5EF4-FFF2-40B4-BE49-F238E27FC236}">
                <a16:creationId xmlns:a16="http://schemas.microsoft.com/office/drawing/2014/main" id="{F4D2F5A8-AE9D-5E4A-8DE7-E164107139DC}"/>
              </a:ext>
            </a:extLst>
          </p:cNvPr>
          <p:cNvPicPr>
            <a:picLocks noChangeAspect="1"/>
          </p:cNvPicPr>
          <p:nvPr/>
        </p:nvPicPr>
        <p:blipFill>
          <a:blip r:embed="rId2"/>
          <a:stretch>
            <a:fillRect/>
          </a:stretch>
        </p:blipFill>
        <p:spPr>
          <a:xfrm>
            <a:off x="5940541" y="634604"/>
            <a:ext cx="2596790" cy="2488591"/>
          </a:xfrm>
          <a:prstGeom prst="rect">
            <a:avLst/>
          </a:prstGeom>
        </p:spPr>
      </p:pic>
    </p:spTree>
    <p:extLst>
      <p:ext uri="{BB962C8B-B14F-4D97-AF65-F5344CB8AC3E}">
        <p14:creationId xmlns:p14="http://schemas.microsoft.com/office/powerpoint/2010/main" val="3640716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F00E-7671-4D05-B5EB-42DB77437EA0}"/>
              </a:ext>
            </a:extLst>
          </p:cNvPr>
          <p:cNvSpPr>
            <a:spLocks noGrp="1"/>
          </p:cNvSpPr>
          <p:nvPr>
            <p:ph type="title"/>
          </p:nvPr>
        </p:nvSpPr>
        <p:spPr/>
        <p:txBody>
          <a:bodyPr/>
          <a:lstStyle/>
          <a:p>
            <a:r>
              <a:rPr lang="en-CA" dirty="0"/>
              <a:t>Evaluation Measures </a:t>
            </a:r>
          </a:p>
        </p:txBody>
      </p:sp>
      <p:sp>
        <p:nvSpPr>
          <p:cNvPr id="3" name="Content Placeholder 2">
            <a:extLst>
              <a:ext uri="{FF2B5EF4-FFF2-40B4-BE49-F238E27FC236}">
                <a16:creationId xmlns:a16="http://schemas.microsoft.com/office/drawing/2014/main" id="{E80FF2D7-103B-4C8C-AE30-2E8F61C0695C}"/>
              </a:ext>
            </a:extLst>
          </p:cNvPr>
          <p:cNvSpPr>
            <a:spLocks noGrp="1"/>
          </p:cNvSpPr>
          <p:nvPr>
            <p:ph idx="1"/>
          </p:nvPr>
        </p:nvSpPr>
        <p:spPr>
          <a:xfrm>
            <a:off x="1567571" y="1063229"/>
            <a:ext cx="6969760" cy="3641251"/>
          </a:xfrm>
        </p:spPr>
        <p:txBody>
          <a:bodyPr>
            <a:normAutofit fontScale="92500" lnSpcReduction="20000"/>
          </a:bodyPr>
          <a:lstStyle/>
          <a:p>
            <a:r>
              <a:rPr lang="en-CA" dirty="0"/>
              <a:t>External</a:t>
            </a:r>
          </a:p>
          <a:p>
            <a:pPr lvl="1"/>
            <a:r>
              <a:rPr lang="en-CA" dirty="0"/>
              <a:t>If we know the labels of the true clusters, accuracy, F-measure can be calculated by constructing the contingency table using the a priori clustering to compare to resulting clustering </a:t>
            </a:r>
          </a:p>
          <a:p>
            <a:pPr lvl="1"/>
            <a:r>
              <a:rPr lang="en-CA" dirty="0"/>
              <a:t> Entropy: the degree to which each cluster consists of objects of a single class </a:t>
            </a:r>
          </a:p>
          <a:p>
            <a:r>
              <a:rPr lang="en-CA" dirty="0"/>
              <a:t>Internal </a:t>
            </a:r>
          </a:p>
          <a:p>
            <a:pPr lvl="1"/>
            <a:r>
              <a:rPr lang="en-CA" dirty="0"/>
              <a:t>Evaluating how well the results of a clustering algorithm without reference to external information </a:t>
            </a:r>
          </a:p>
          <a:p>
            <a:pPr lvl="1"/>
            <a:r>
              <a:rPr lang="en-CA" dirty="0"/>
              <a:t>Two types of measures: </a:t>
            </a:r>
          </a:p>
          <a:p>
            <a:pPr lvl="2"/>
            <a:r>
              <a:rPr lang="en-CA" dirty="0"/>
              <a:t>Cluster Cohesion (compactness, tightness): how closely related are the patterns in the same cluster </a:t>
            </a:r>
          </a:p>
          <a:p>
            <a:pPr lvl="2"/>
            <a:r>
              <a:rPr lang="en-CA" dirty="0"/>
              <a:t>Cluster Separation(isolation):</a:t>
            </a:r>
            <a:br>
              <a:rPr lang="en-CA" dirty="0"/>
            </a:br>
            <a:r>
              <a:rPr lang="en-CA" dirty="0"/>
              <a:t>how well separated the cluster is from other clusters </a:t>
            </a:r>
            <a:br>
              <a:rPr lang="en-CA" dirty="0"/>
            </a:br>
            <a:endParaRPr lang="en-CA" dirty="0"/>
          </a:p>
          <a:p>
            <a:pPr lvl="1"/>
            <a:r>
              <a:rPr lang="en-CA" dirty="0"/>
              <a:t>Example: </a:t>
            </a:r>
            <a:r>
              <a:rPr lang="en-CA"/>
              <a:t>silhouette coefficient</a:t>
            </a:r>
            <a:endParaRPr lang="en-CA" dirty="0"/>
          </a:p>
        </p:txBody>
      </p:sp>
    </p:spTree>
    <p:extLst>
      <p:ext uri="{BB962C8B-B14F-4D97-AF65-F5344CB8AC3E}">
        <p14:creationId xmlns:p14="http://schemas.microsoft.com/office/powerpoint/2010/main" val="912096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812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3FFA-BEDB-4FF3-A1C5-5A01EF9F2CF4}"/>
              </a:ext>
            </a:extLst>
          </p:cNvPr>
          <p:cNvSpPr>
            <a:spLocks noGrp="1"/>
          </p:cNvSpPr>
          <p:nvPr>
            <p:ph type="title"/>
          </p:nvPr>
        </p:nvSpPr>
        <p:spPr/>
        <p:txBody>
          <a:bodyPr/>
          <a:lstStyle/>
          <a:p>
            <a:r>
              <a:rPr lang="en-US" dirty="0"/>
              <a:t>Clustering</a:t>
            </a:r>
          </a:p>
        </p:txBody>
      </p:sp>
      <p:sp>
        <p:nvSpPr>
          <p:cNvPr id="3" name="Content Placeholder 2">
            <a:extLst>
              <a:ext uri="{FF2B5EF4-FFF2-40B4-BE49-F238E27FC236}">
                <a16:creationId xmlns:a16="http://schemas.microsoft.com/office/drawing/2014/main" id="{C7E040D4-2FD4-43DF-847C-1092788FA6A0}"/>
              </a:ext>
            </a:extLst>
          </p:cNvPr>
          <p:cNvSpPr>
            <a:spLocks noGrp="1"/>
          </p:cNvSpPr>
          <p:nvPr>
            <p:ph idx="1"/>
          </p:nvPr>
        </p:nvSpPr>
        <p:spPr/>
        <p:txBody>
          <a:bodyPr>
            <a:normAutofit/>
          </a:bodyPr>
          <a:lstStyle/>
          <a:p>
            <a:r>
              <a:rPr lang="en-CA" dirty="0"/>
              <a:t>Given n samples (patterns), group them into k groups (clusters) in such a way that all patterns in a single cluster have some relation (similarity) to one another and objects not in the same clusters are different (dissimilar) </a:t>
            </a:r>
          </a:p>
          <a:p>
            <a:r>
              <a:rPr lang="en-CA" dirty="0"/>
              <a:t>No prior knowledge of the labels or classes of the pattern (unsupervised) </a:t>
            </a:r>
          </a:p>
          <a:p>
            <a:endParaRPr lang="en-CA" dirty="0">
              <a:effectLst/>
            </a:endParaRPr>
          </a:p>
        </p:txBody>
      </p:sp>
    </p:spTree>
    <p:extLst>
      <p:ext uri="{BB962C8B-B14F-4D97-AF65-F5344CB8AC3E}">
        <p14:creationId xmlns:p14="http://schemas.microsoft.com/office/powerpoint/2010/main" val="610385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3FFA-BEDB-4FF3-A1C5-5A01EF9F2CF4}"/>
              </a:ext>
            </a:extLst>
          </p:cNvPr>
          <p:cNvSpPr>
            <a:spLocks noGrp="1"/>
          </p:cNvSpPr>
          <p:nvPr>
            <p:ph type="title"/>
          </p:nvPr>
        </p:nvSpPr>
        <p:spPr/>
        <p:txBody>
          <a:bodyPr/>
          <a:lstStyle/>
          <a:p>
            <a:r>
              <a:rPr lang="en-US" dirty="0"/>
              <a:t>Clustering</a:t>
            </a:r>
          </a:p>
        </p:txBody>
      </p:sp>
      <p:pic>
        <p:nvPicPr>
          <p:cNvPr id="6" name="Picture 5">
            <a:extLst>
              <a:ext uri="{FF2B5EF4-FFF2-40B4-BE49-F238E27FC236}">
                <a16:creationId xmlns:a16="http://schemas.microsoft.com/office/drawing/2014/main" id="{C3CF4EC3-212D-1745-8E5E-66D262168C3B}"/>
              </a:ext>
            </a:extLst>
          </p:cNvPr>
          <p:cNvPicPr>
            <a:picLocks noChangeAspect="1"/>
          </p:cNvPicPr>
          <p:nvPr/>
        </p:nvPicPr>
        <p:blipFill>
          <a:blip r:embed="rId2"/>
          <a:stretch>
            <a:fillRect/>
          </a:stretch>
        </p:blipFill>
        <p:spPr>
          <a:xfrm>
            <a:off x="2689549" y="948519"/>
            <a:ext cx="5296723" cy="3881082"/>
          </a:xfrm>
          <a:prstGeom prst="rect">
            <a:avLst/>
          </a:prstGeom>
        </p:spPr>
      </p:pic>
    </p:spTree>
    <p:extLst>
      <p:ext uri="{BB962C8B-B14F-4D97-AF65-F5344CB8AC3E}">
        <p14:creationId xmlns:p14="http://schemas.microsoft.com/office/powerpoint/2010/main" val="1206444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26E77-BFFE-4404-939D-599091657E89}"/>
              </a:ext>
            </a:extLst>
          </p:cNvPr>
          <p:cNvSpPr>
            <a:spLocks noGrp="1"/>
          </p:cNvSpPr>
          <p:nvPr>
            <p:ph type="title"/>
          </p:nvPr>
        </p:nvSpPr>
        <p:spPr/>
        <p:txBody>
          <a:bodyPr/>
          <a:lstStyle/>
          <a:p>
            <a:r>
              <a:rPr lang="en-US" dirty="0"/>
              <a:t>Unsupervised Learning - Clustering</a:t>
            </a:r>
          </a:p>
        </p:txBody>
      </p:sp>
      <p:sp>
        <p:nvSpPr>
          <p:cNvPr id="3" name="Content Placeholder 2">
            <a:extLst>
              <a:ext uri="{FF2B5EF4-FFF2-40B4-BE49-F238E27FC236}">
                <a16:creationId xmlns:a16="http://schemas.microsoft.com/office/drawing/2014/main" id="{C5B62BD8-AC7E-4601-885E-A5D248A4F37D}"/>
              </a:ext>
            </a:extLst>
          </p:cNvPr>
          <p:cNvSpPr>
            <a:spLocks noGrp="1"/>
          </p:cNvSpPr>
          <p:nvPr>
            <p:ph idx="1"/>
          </p:nvPr>
        </p:nvSpPr>
        <p:spPr/>
        <p:txBody>
          <a:bodyPr/>
          <a:lstStyle/>
          <a:p>
            <a:r>
              <a:rPr lang="en-US" dirty="0"/>
              <a:t>Unsupervised learning is a machine learning technique that finds structure in data that is not labelled</a:t>
            </a:r>
          </a:p>
          <a:p>
            <a:r>
              <a:rPr lang="en-US" dirty="0"/>
              <a:t>Supervised learning can require extensive human input as the machine learns from cases that have been processed and labelled by humans</a:t>
            </a:r>
          </a:p>
          <a:p>
            <a:r>
              <a:rPr lang="en-US" dirty="0"/>
              <a:t>Clustering finds groups of samples that share similar characteristics</a:t>
            </a:r>
          </a:p>
          <a:p>
            <a:r>
              <a:rPr lang="en-US" dirty="0"/>
              <a:t>Usually this means groups that are clustered in multi-dimensional “feature space” </a:t>
            </a:r>
          </a:p>
        </p:txBody>
      </p:sp>
      <p:pic>
        <p:nvPicPr>
          <p:cNvPr id="4" name="Picture 3">
            <a:extLst>
              <a:ext uri="{FF2B5EF4-FFF2-40B4-BE49-F238E27FC236}">
                <a16:creationId xmlns:a16="http://schemas.microsoft.com/office/drawing/2014/main" id="{BC72042A-67CE-4D0B-9D85-38630463197E}"/>
              </a:ext>
            </a:extLst>
          </p:cNvPr>
          <p:cNvPicPr>
            <a:picLocks noChangeAspect="1"/>
          </p:cNvPicPr>
          <p:nvPr/>
        </p:nvPicPr>
        <p:blipFill>
          <a:blip r:embed="rId2"/>
          <a:stretch>
            <a:fillRect/>
          </a:stretch>
        </p:blipFill>
        <p:spPr>
          <a:xfrm>
            <a:off x="1850112" y="3137965"/>
            <a:ext cx="3185261" cy="2005535"/>
          </a:xfrm>
          <a:prstGeom prst="rect">
            <a:avLst/>
          </a:prstGeom>
        </p:spPr>
      </p:pic>
      <p:cxnSp>
        <p:nvCxnSpPr>
          <p:cNvPr id="6" name="Straight Arrow Connector 5">
            <a:extLst>
              <a:ext uri="{FF2B5EF4-FFF2-40B4-BE49-F238E27FC236}">
                <a16:creationId xmlns:a16="http://schemas.microsoft.com/office/drawing/2014/main" id="{B6FD3300-3F1D-4C78-BA7B-C294CA9A4BBD}"/>
              </a:ext>
            </a:extLst>
          </p:cNvPr>
          <p:cNvCxnSpPr/>
          <p:nvPr/>
        </p:nvCxnSpPr>
        <p:spPr>
          <a:xfrm>
            <a:off x="4851294" y="4140732"/>
            <a:ext cx="8855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F11EF83D-71EE-40A0-BF84-EAFB93EE4DA8}"/>
              </a:ext>
            </a:extLst>
          </p:cNvPr>
          <p:cNvPicPr>
            <a:picLocks noChangeAspect="1"/>
          </p:cNvPicPr>
          <p:nvPr/>
        </p:nvPicPr>
        <p:blipFill>
          <a:blip r:embed="rId3"/>
          <a:stretch>
            <a:fillRect/>
          </a:stretch>
        </p:blipFill>
        <p:spPr>
          <a:xfrm>
            <a:off x="5766836" y="3137964"/>
            <a:ext cx="2971164" cy="2005536"/>
          </a:xfrm>
          <a:prstGeom prst="rect">
            <a:avLst/>
          </a:prstGeom>
        </p:spPr>
      </p:pic>
    </p:spTree>
    <p:extLst>
      <p:ext uri="{BB962C8B-B14F-4D97-AF65-F5344CB8AC3E}">
        <p14:creationId xmlns:p14="http://schemas.microsoft.com/office/powerpoint/2010/main" val="72066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3FFA-BEDB-4FF3-A1C5-5A01EF9F2CF4}"/>
              </a:ext>
            </a:extLst>
          </p:cNvPr>
          <p:cNvSpPr>
            <a:spLocks noGrp="1"/>
          </p:cNvSpPr>
          <p:nvPr>
            <p:ph type="title"/>
          </p:nvPr>
        </p:nvSpPr>
        <p:spPr/>
        <p:txBody>
          <a:bodyPr/>
          <a:lstStyle/>
          <a:p>
            <a:r>
              <a:rPr lang="en-US" dirty="0"/>
              <a:t>Clustering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E040D4-2FD4-43DF-847C-1092788FA6A0}"/>
                  </a:ext>
                </a:extLst>
              </p:cNvPr>
              <p:cNvSpPr>
                <a:spLocks noGrp="1"/>
              </p:cNvSpPr>
              <p:nvPr>
                <p:ph idx="1"/>
              </p:nvPr>
            </p:nvSpPr>
            <p:spPr/>
            <p:txBody>
              <a:bodyPr>
                <a:normAutofit/>
              </a:bodyPr>
              <a:lstStyle/>
              <a:p>
                <a:r>
                  <a:rPr lang="en-CA" dirty="0"/>
                  <a:t>Data analysis</a:t>
                </a:r>
              </a:p>
              <a:p>
                <a:r>
                  <a:rPr lang="en-CA" dirty="0"/>
                  <a:t>Bioinformatics data</a:t>
                </a:r>
              </a:p>
              <a:p>
                <a:r>
                  <a:rPr lang="en-CA" dirty="0"/>
                  <a:t>Image segmentation</a:t>
                </a:r>
              </a:p>
              <a:p>
                <a:r>
                  <a:rPr lang="en-CA" dirty="0"/>
                  <a:t>GIS and spatial data</a:t>
                </a:r>
              </a:p>
              <a:p>
                <a:r>
                  <a:rPr lang="en-CA" dirty="0"/>
                  <a:t>Data and web mining</a:t>
                </a:r>
              </a:p>
              <a:p>
                <a:r>
                  <a:rPr lang="en-CA" dirty="0"/>
                  <a:t>Medical data</a:t>
                </a:r>
              </a:p>
              <a:p>
                <a:r>
                  <a:rPr lang="en-CA" dirty="0"/>
                  <a:t>Economic and financial data </a:t>
                </a:r>
              </a:p>
              <a:p>
                <a:pPr marL="0" indent="0">
                  <a:buNone/>
                </a:pPr>
                <a14:m>
                  <m:oMathPara xmlns:m="http://schemas.openxmlformats.org/officeDocument/2006/math">
                    <m:oMathParaPr>
                      <m:jc m:val="centerGroup"/>
                    </m:oMathParaPr>
                    <m:oMath xmlns:m="http://schemas.openxmlformats.org/officeDocument/2006/math">
                      <m:sSup>
                        <m:sSupPr>
                          <m:ctrlPr>
                            <a:rPr lang="en-US" i="1" baseline="30000" smtClean="0">
                              <a:latin typeface="Cambria Math" panose="02040503050406030204" pitchFamily="18" charset="0"/>
                            </a:rPr>
                          </m:ctrlPr>
                        </m:sSupPr>
                        <m:e/>
                        <m:sup/>
                      </m:sSup>
                    </m:oMath>
                  </m:oMathPara>
                </a14:m>
                <a:endParaRPr lang="en-US" baseline="30000" dirty="0"/>
              </a:p>
            </p:txBody>
          </p:sp>
        </mc:Choice>
        <mc:Fallback xmlns="">
          <p:sp>
            <p:nvSpPr>
              <p:cNvPr id="3" name="Content Placeholder 2">
                <a:extLst>
                  <a:ext uri="{FF2B5EF4-FFF2-40B4-BE49-F238E27FC236}">
                    <a16:creationId xmlns:a16="http://schemas.microsoft.com/office/drawing/2014/main" id="{C7E040D4-2FD4-43DF-847C-1092788FA6A0}"/>
                  </a:ext>
                </a:extLst>
              </p:cNvPr>
              <p:cNvSpPr>
                <a:spLocks noGrp="1" noRot="1" noChangeAspect="1" noMove="1" noResize="1" noEditPoints="1" noAdjustHandles="1" noChangeArrowheads="1" noChangeShapeType="1" noTextEdit="1"/>
              </p:cNvSpPr>
              <p:nvPr>
                <p:ph idx="1"/>
              </p:nvPr>
            </p:nvSpPr>
            <p:spPr>
              <a:blipFill>
                <a:blip r:embed="rId2"/>
                <a:stretch>
                  <a:fillRect l="-364" t="-373"/>
                </a:stretch>
              </a:blipFill>
            </p:spPr>
            <p:txBody>
              <a:bodyPr/>
              <a:lstStyle/>
              <a:p>
                <a:r>
                  <a:rPr lang="en-US">
                    <a:noFill/>
                  </a:rPr>
                  <a:t> </a:t>
                </a:r>
              </a:p>
            </p:txBody>
          </p:sp>
        </mc:Fallback>
      </mc:AlternateContent>
    </p:spTree>
    <p:extLst>
      <p:ext uri="{BB962C8B-B14F-4D97-AF65-F5344CB8AC3E}">
        <p14:creationId xmlns:p14="http://schemas.microsoft.com/office/powerpoint/2010/main" val="3692023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3FFA-BEDB-4FF3-A1C5-5A01EF9F2CF4}"/>
              </a:ext>
            </a:extLst>
          </p:cNvPr>
          <p:cNvSpPr>
            <a:spLocks noGrp="1"/>
          </p:cNvSpPr>
          <p:nvPr>
            <p:ph type="title"/>
          </p:nvPr>
        </p:nvSpPr>
        <p:spPr/>
        <p:txBody>
          <a:bodyPr/>
          <a:lstStyle/>
          <a:p>
            <a:r>
              <a:rPr lang="en-US" dirty="0"/>
              <a:t>Issues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E040D4-2FD4-43DF-847C-1092788FA6A0}"/>
                  </a:ext>
                </a:extLst>
              </p:cNvPr>
              <p:cNvSpPr>
                <a:spLocks noGrp="1"/>
              </p:cNvSpPr>
              <p:nvPr>
                <p:ph idx="1"/>
              </p:nvPr>
            </p:nvSpPr>
            <p:spPr/>
            <p:txBody>
              <a:bodyPr>
                <a:normAutofit/>
              </a:bodyPr>
              <a:lstStyle/>
              <a:p>
                <a:r>
                  <a:rPr lang="en-CA" dirty="0"/>
                  <a:t>How should we represent the patterns? </a:t>
                </a:r>
                <a:endParaRPr lang="en-CA" dirty="0">
                  <a:effectLst/>
                </a:endParaRPr>
              </a:p>
              <a:p>
                <a:r>
                  <a:rPr lang="en-CA" dirty="0"/>
                  <a:t>What should we use as a similarity measure? </a:t>
                </a:r>
                <a:endParaRPr lang="en-CA" dirty="0">
                  <a:effectLst/>
                </a:endParaRPr>
              </a:p>
              <a:p>
                <a:r>
                  <a:rPr lang="en-CA" dirty="0"/>
                  <a:t>How to decide on the number of clusters? </a:t>
                </a:r>
                <a:endParaRPr lang="en-CA" dirty="0">
                  <a:effectLst/>
                </a:endParaRPr>
              </a:p>
              <a:p>
                <a:r>
                  <a:rPr lang="en-CA" dirty="0"/>
                  <a:t>How to actually group the patterns, i.e. what is the clustering criteria? </a:t>
                </a:r>
                <a:endParaRPr lang="en-CA" dirty="0">
                  <a:effectLst/>
                </a:endParaRPr>
              </a:p>
              <a:p>
                <a:r>
                  <a:rPr lang="en-CA" dirty="0"/>
                  <a:t>How should we assess the results (performance measures)? </a:t>
                </a:r>
                <a:endParaRPr lang="en-CA" dirty="0">
                  <a:effectLst/>
                </a:endParaRPr>
              </a:p>
              <a:p>
                <a:r>
                  <a:rPr lang="en-CA" dirty="0"/>
                  <a:t>How to interpret the resulting clusters (labelling)? </a:t>
                </a:r>
                <a:endParaRPr lang="en-CA" dirty="0">
                  <a:effectLst/>
                </a:endParaRPr>
              </a:p>
              <a:p>
                <a:pPr marL="0" indent="0">
                  <a:buNone/>
                </a:pPr>
                <a14:m>
                  <m:oMathPara xmlns:m="http://schemas.openxmlformats.org/officeDocument/2006/math">
                    <m:oMathParaPr>
                      <m:jc m:val="centerGroup"/>
                    </m:oMathParaPr>
                    <m:oMath xmlns:m="http://schemas.openxmlformats.org/officeDocument/2006/math">
                      <m:sSup>
                        <m:sSupPr>
                          <m:ctrlPr>
                            <a:rPr lang="en-US" i="1" baseline="30000" smtClean="0">
                              <a:latin typeface="Cambria Math" panose="02040503050406030204" pitchFamily="18" charset="0"/>
                            </a:rPr>
                          </m:ctrlPr>
                        </m:sSupPr>
                        <m:e/>
                        <m:sup/>
                      </m:sSup>
                    </m:oMath>
                  </m:oMathPara>
                </a14:m>
                <a:endParaRPr lang="en-US" baseline="30000" dirty="0"/>
              </a:p>
            </p:txBody>
          </p:sp>
        </mc:Choice>
        <mc:Fallback xmlns="">
          <p:sp>
            <p:nvSpPr>
              <p:cNvPr id="3" name="Content Placeholder 2">
                <a:extLst>
                  <a:ext uri="{FF2B5EF4-FFF2-40B4-BE49-F238E27FC236}">
                    <a16:creationId xmlns:a16="http://schemas.microsoft.com/office/drawing/2014/main" id="{C7E040D4-2FD4-43DF-847C-1092788FA6A0}"/>
                  </a:ext>
                </a:extLst>
              </p:cNvPr>
              <p:cNvSpPr>
                <a:spLocks noGrp="1" noRot="1" noChangeAspect="1" noMove="1" noResize="1" noEditPoints="1" noAdjustHandles="1" noChangeArrowheads="1" noChangeShapeType="1" noTextEdit="1"/>
              </p:cNvSpPr>
              <p:nvPr>
                <p:ph idx="1"/>
              </p:nvPr>
            </p:nvSpPr>
            <p:spPr>
              <a:blipFill>
                <a:blip r:embed="rId2"/>
                <a:stretch>
                  <a:fillRect l="-364" t="-373"/>
                </a:stretch>
              </a:blipFill>
            </p:spPr>
            <p:txBody>
              <a:bodyPr/>
              <a:lstStyle/>
              <a:p>
                <a:r>
                  <a:rPr lang="en-US">
                    <a:noFill/>
                  </a:rPr>
                  <a:t> </a:t>
                </a:r>
              </a:p>
            </p:txBody>
          </p:sp>
        </mc:Fallback>
      </mc:AlternateContent>
    </p:spTree>
    <p:extLst>
      <p:ext uri="{BB962C8B-B14F-4D97-AF65-F5344CB8AC3E}">
        <p14:creationId xmlns:p14="http://schemas.microsoft.com/office/powerpoint/2010/main" val="1919343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3FFA-BEDB-4FF3-A1C5-5A01EF9F2CF4}"/>
              </a:ext>
            </a:extLst>
          </p:cNvPr>
          <p:cNvSpPr>
            <a:spLocks noGrp="1"/>
          </p:cNvSpPr>
          <p:nvPr>
            <p:ph type="title"/>
          </p:nvPr>
        </p:nvSpPr>
        <p:spPr/>
        <p:txBody>
          <a:bodyPr/>
          <a:lstStyle/>
          <a:p>
            <a:r>
              <a:rPr lang="en-CA" dirty="0"/>
              <a:t>Representation </a:t>
            </a:r>
          </a:p>
        </p:txBody>
      </p:sp>
      <p:sp>
        <p:nvSpPr>
          <p:cNvPr id="3" name="Content Placeholder 2">
            <a:extLst>
              <a:ext uri="{FF2B5EF4-FFF2-40B4-BE49-F238E27FC236}">
                <a16:creationId xmlns:a16="http://schemas.microsoft.com/office/drawing/2014/main" id="{C7E040D4-2FD4-43DF-847C-1092788FA6A0}"/>
              </a:ext>
            </a:extLst>
          </p:cNvPr>
          <p:cNvSpPr>
            <a:spLocks noGrp="1"/>
          </p:cNvSpPr>
          <p:nvPr>
            <p:ph idx="1"/>
          </p:nvPr>
        </p:nvSpPr>
        <p:spPr/>
        <p:txBody>
          <a:bodyPr>
            <a:normAutofit/>
          </a:bodyPr>
          <a:lstStyle/>
          <a:p>
            <a:r>
              <a:rPr lang="en-CA" dirty="0"/>
              <a:t>Patterns can be represented as multidimensional vectors, each dimension is a single feature.</a:t>
            </a:r>
          </a:p>
          <a:p>
            <a:r>
              <a:rPr lang="en-CA" dirty="0"/>
              <a:t>The features can be quantitative or qualitative (qualitative can be handled by the appropriate measures).</a:t>
            </a:r>
          </a:p>
          <a:p>
            <a:r>
              <a:rPr lang="en-CA" dirty="0"/>
              <a:t>Other representations include structures (tree like) or symbolic objects (logical conjunction of events) </a:t>
            </a:r>
            <a:endParaRPr lang="en-CA" dirty="0">
              <a:effectLst/>
            </a:endParaRPr>
          </a:p>
          <a:p>
            <a:r>
              <a:rPr lang="en-CA" dirty="0"/>
              <a:t>We can also use strings to represent patterns in the syntactic approach.</a:t>
            </a:r>
          </a:p>
        </p:txBody>
      </p:sp>
    </p:spTree>
    <p:extLst>
      <p:ext uri="{BB962C8B-B14F-4D97-AF65-F5344CB8AC3E}">
        <p14:creationId xmlns:p14="http://schemas.microsoft.com/office/powerpoint/2010/main" val="140321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3FFA-BEDB-4FF3-A1C5-5A01EF9F2CF4}"/>
              </a:ext>
            </a:extLst>
          </p:cNvPr>
          <p:cNvSpPr>
            <a:spLocks noGrp="1"/>
          </p:cNvSpPr>
          <p:nvPr>
            <p:ph type="title"/>
          </p:nvPr>
        </p:nvSpPr>
        <p:spPr/>
        <p:txBody>
          <a:bodyPr/>
          <a:lstStyle/>
          <a:p>
            <a:r>
              <a:rPr lang="en-CA" dirty="0"/>
              <a:t>Representation </a:t>
            </a:r>
          </a:p>
        </p:txBody>
      </p:sp>
      <p:sp>
        <p:nvSpPr>
          <p:cNvPr id="3" name="Content Placeholder 2">
            <a:extLst>
              <a:ext uri="{FF2B5EF4-FFF2-40B4-BE49-F238E27FC236}">
                <a16:creationId xmlns:a16="http://schemas.microsoft.com/office/drawing/2014/main" id="{C7E040D4-2FD4-43DF-847C-1092788FA6A0}"/>
              </a:ext>
            </a:extLst>
          </p:cNvPr>
          <p:cNvSpPr>
            <a:spLocks noGrp="1"/>
          </p:cNvSpPr>
          <p:nvPr>
            <p:ph idx="1"/>
          </p:nvPr>
        </p:nvSpPr>
        <p:spPr>
          <a:xfrm>
            <a:off x="1717040" y="1200151"/>
            <a:ext cx="6969760" cy="1392924"/>
          </a:xfrm>
        </p:spPr>
        <p:txBody>
          <a:bodyPr>
            <a:normAutofit/>
          </a:bodyPr>
          <a:lstStyle/>
          <a:p>
            <a:r>
              <a:rPr lang="en-CA" dirty="0"/>
              <a:t>Distance can be used as a measure of dissimilarity (review what we talked about back on distance measures). </a:t>
            </a:r>
          </a:p>
          <a:p>
            <a:r>
              <a:rPr lang="en-CA" dirty="0"/>
              <a:t>There are other applications where similarity could be defined based on other concept than distance or proximity </a:t>
            </a:r>
          </a:p>
        </p:txBody>
      </p:sp>
      <p:sp>
        <p:nvSpPr>
          <p:cNvPr id="4" name="TextBox 3">
            <a:extLst>
              <a:ext uri="{FF2B5EF4-FFF2-40B4-BE49-F238E27FC236}">
                <a16:creationId xmlns:a16="http://schemas.microsoft.com/office/drawing/2014/main" id="{62531633-31BE-A845-87CB-E54C88D635C6}"/>
              </a:ext>
            </a:extLst>
          </p:cNvPr>
          <p:cNvSpPr txBox="1"/>
          <p:nvPr/>
        </p:nvSpPr>
        <p:spPr>
          <a:xfrm>
            <a:off x="1801504" y="771099"/>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AD2531BB-4E03-4F41-943E-39DC8C9DBDD2}"/>
              </a:ext>
            </a:extLst>
          </p:cNvPr>
          <p:cNvPicPr>
            <a:picLocks noChangeAspect="1"/>
          </p:cNvPicPr>
          <p:nvPr/>
        </p:nvPicPr>
        <p:blipFill>
          <a:blip r:embed="rId2"/>
          <a:stretch>
            <a:fillRect/>
          </a:stretch>
        </p:blipFill>
        <p:spPr>
          <a:xfrm>
            <a:off x="2388357" y="2430784"/>
            <a:ext cx="5431809" cy="1882074"/>
          </a:xfrm>
          <a:prstGeom prst="rect">
            <a:avLst/>
          </a:prstGeom>
        </p:spPr>
      </p:pic>
    </p:spTree>
    <p:extLst>
      <p:ext uri="{BB962C8B-B14F-4D97-AF65-F5344CB8AC3E}">
        <p14:creationId xmlns:p14="http://schemas.microsoft.com/office/powerpoint/2010/main" val="3420870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B3FFA-BEDB-4FF3-A1C5-5A01EF9F2CF4}"/>
              </a:ext>
            </a:extLst>
          </p:cNvPr>
          <p:cNvSpPr>
            <a:spLocks noGrp="1"/>
          </p:cNvSpPr>
          <p:nvPr>
            <p:ph type="title"/>
          </p:nvPr>
        </p:nvSpPr>
        <p:spPr/>
        <p:txBody>
          <a:bodyPr/>
          <a:lstStyle/>
          <a:p>
            <a:r>
              <a:rPr lang="en-CA" dirty="0"/>
              <a:t>Representation </a:t>
            </a:r>
          </a:p>
        </p:txBody>
      </p:sp>
      <p:sp>
        <p:nvSpPr>
          <p:cNvPr id="3" name="Content Placeholder 2">
            <a:extLst>
              <a:ext uri="{FF2B5EF4-FFF2-40B4-BE49-F238E27FC236}">
                <a16:creationId xmlns:a16="http://schemas.microsoft.com/office/drawing/2014/main" id="{C7E040D4-2FD4-43DF-847C-1092788FA6A0}"/>
              </a:ext>
            </a:extLst>
          </p:cNvPr>
          <p:cNvSpPr>
            <a:spLocks noGrp="1"/>
          </p:cNvSpPr>
          <p:nvPr>
            <p:ph idx="1"/>
          </p:nvPr>
        </p:nvSpPr>
        <p:spPr>
          <a:xfrm>
            <a:off x="1717040" y="1200151"/>
            <a:ext cx="6969760" cy="1392924"/>
          </a:xfrm>
        </p:spPr>
        <p:txBody>
          <a:bodyPr>
            <a:normAutofit/>
          </a:bodyPr>
          <a:lstStyle/>
          <a:p>
            <a:r>
              <a:rPr lang="en-CA" dirty="0"/>
              <a:t>Distance can be used as a measure of dissimilarity (review what we talked about back on distance measures). </a:t>
            </a:r>
          </a:p>
          <a:p>
            <a:r>
              <a:rPr lang="en-CA" dirty="0"/>
              <a:t>There are other applications where similarity could be defined based on other concept than distance or proximity </a:t>
            </a:r>
          </a:p>
        </p:txBody>
      </p:sp>
      <p:sp>
        <p:nvSpPr>
          <p:cNvPr id="4" name="TextBox 3">
            <a:extLst>
              <a:ext uri="{FF2B5EF4-FFF2-40B4-BE49-F238E27FC236}">
                <a16:creationId xmlns:a16="http://schemas.microsoft.com/office/drawing/2014/main" id="{62531633-31BE-A845-87CB-E54C88D635C6}"/>
              </a:ext>
            </a:extLst>
          </p:cNvPr>
          <p:cNvSpPr txBox="1"/>
          <p:nvPr/>
        </p:nvSpPr>
        <p:spPr>
          <a:xfrm>
            <a:off x="1801504" y="771099"/>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AD2531BB-4E03-4F41-943E-39DC8C9DBDD2}"/>
              </a:ext>
            </a:extLst>
          </p:cNvPr>
          <p:cNvPicPr>
            <a:picLocks noChangeAspect="1"/>
          </p:cNvPicPr>
          <p:nvPr/>
        </p:nvPicPr>
        <p:blipFill>
          <a:blip r:embed="rId2"/>
          <a:stretch>
            <a:fillRect/>
          </a:stretch>
        </p:blipFill>
        <p:spPr>
          <a:xfrm>
            <a:off x="2388357" y="2430784"/>
            <a:ext cx="5431809" cy="1882074"/>
          </a:xfrm>
          <a:prstGeom prst="rect">
            <a:avLst/>
          </a:prstGeom>
        </p:spPr>
      </p:pic>
    </p:spTree>
    <p:extLst>
      <p:ext uri="{BB962C8B-B14F-4D97-AF65-F5344CB8AC3E}">
        <p14:creationId xmlns:p14="http://schemas.microsoft.com/office/powerpoint/2010/main" val="617448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infopath/2007/PartnerControls"/>
    <ds:schemaRef ds:uri="http://schemas.microsoft.com/sharepoint/v3/field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11536</TotalTime>
  <Words>796</Words>
  <Application>Microsoft Macintosh PowerPoint</Application>
  <PresentationFormat>On-screen Show (16:9)</PresentationFormat>
  <Paragraphs>115</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Cambria Math</vt:lpstr>
      <vt:lpstr>Office Theme</vt:lpstr>
      <vt:lpstr>Clustering</vt:lpstr>
      <vt:lpstr>Clustering</vt:lpstr>
      <vt:lpstr>Clustering</vt:lpstr>
      <vt:lpstr>Unsupervised Learning - Clustering</vt:lpstr>
      <vt:lpstr>Clustering</vt:lpstr>
      <vt:lpstr>Issues</vt:lpstr>
      <vt:lpstr>Representation </vt:lpstr>
      <vt:lpstr>Representation </vt:lpstr>
      <vt:lpstr>Representation </vt:lpstr>
      <vt:lpstr>Clustering</vt:lpstr>
      <vt:lpstr>Clustering algorithms</vt:lpstr>
      <vt:lpstr>PowerPoint Presentation</vt:lpstr>
      <vt:lpstr>Hierarchical algorithms</vt:lpstr>
      <vt:lpstr>K-means Clustering</vt:lpstr>
      <vt:lpstr>K-means Clustering</vt:lpstr>
      <vt:lpstr>K-means Clustering</vt:lpstr>
      <vt:lpstr>K-means Clustering</vt:lpstr>
      <vt:lpstr>Evaluation Measures </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Microsoft Office User</cp:lastModifiedBy>
  <cp:revision>292</cp:revision>
  <dcterms:created xsi:type="dcterms:W3CDTF">2010-04-12T23:12:02Z</dcterms:created>
  <dcterms:modified xsi:type="dcterms:W3CDTF">2018-11-17T16:33:50Z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